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handoutMasterIdLst>
    <p:handoutMasterId r:id="rId16"/>
  </p:handoutMasterIdLst>
  <p:sldIdLst>
    <p:sldId id="256" r:id="rId5"/>
    <p:sldId id="257" r:id="rId6"/>
    <p:sldId id="258" r:id="rId7"/>
    <p:sldId id="260" r:id="rId8"/>
    <p:sldId id="263" r:id="rId9"/>
    <p:sldId id="261" r:id="rId10"/>
    <p:sldId id="266" r:id="rId11"/>
    <p:sldId id="265" r:id="rId12"/>
    <p:sldId id="262" r:id="rId13"/>
    <p:sldId id="259" r:id="rId14"/>
    <p:sldId id="264" r:id="rId15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150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11-9-2019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adlet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92187"/>
          </a:xfrm>
        </p:spPr>
        <p:txBody>
          <a:bodyPr anchor="t"/>
          <a:lstStyle/>
          <a:p>
            <a:r>
              <a:rPr lang="nl-NL" sz="4400" b="1" dirty="0" smtClean="0"/>
              <a:t>Voor wie en met wie?</a:t>
            </a:r>
            <a:endParaRPr lang="nl-NL" sz="4400" b="1" dirty="0"/>
          </a:p>
        </p:txBody>
      </p:sp>
      <p:pic>
        <p:nvPicPr>
          <p:cNvPr id="1026" name="Picture 2" descr="Afbeeldingsresultaat voor w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534614"/>
            <a:ext cx="4819837" cy="378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w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130" y="2268071"/>
            <a:ext cx="3248459" cy="305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1524000" y="5486088"/>
            <a:ext cx="9144000" cy="99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r>
              <a:rPr lang="nl-NL" sz="4400" dirty="0" smtClean="0"/>
              <a:t>Doelgroep &amp; stakeholders</a:t>
            </a:r>
            <a:endParaRPr lang="nl-NL" sz="4400" dirty="0"/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92187"/>
          </a:xfrm>
        </p:spPr>
        <p:txBody>
          <a:bodyPr anchor="t"/>
          <a:lstStyle/>
          <a:p>
            <a:r>
              <a:rPr lang="nl-NL" sz="4400" b="1" dirty="0" smtClean="0"/>
              <a:t>Voor wie en met wie?</a:t>
            </a:r>
            <a:endParaRPr lang="nl-NL" sz="4400" b="1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054656" y="1262295"/>
            <a:ext cx="8860565" cy="10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l"/>
            <a:r>
              <a:rPr lang="nl-NL" smtClean="0"/>
              <a:t>Opdracht: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F010BB9-1603-40BE-A305-EF6B1561FDF6}"/>
              </a:ext>
            </a:extLst>
          </p:cNvPr>
          <p:cNvSpPr txBox="1"/>
          <p:nvPr/>
        </p:nvSpPr>
        <p:spPr>
          <a:xfrm>
            <a:off x="1054656" y="2121820"/>
            <a:ext cx="10939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ea typeface="+mj-ea"/>
                <a:cs typeface="Arial" pitchFamily="34" charset="0"/>
              </a:rPr>
              <a:t>In kaart brengen van </a:t>
            </a:r>
            <a:r>
              <a:rPr lang="nl-NL" sz="2500" dirty="0" smtClean="0">
                <a:latin typeface="Arial" pitchFamily="34" charset="0"/>
                <a:ea typeface="+mj-ea"/>
                <a:cs typeface="Arial" pitchFamily="34" charset="0"/>
              </a:rPr>
              <a:t>doelgroep o.b.v. Facebook profiel (45 min)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 smtClean="0">
                <a:latin typeface="Arial" pitchFamily="34" charset="0"/>
                <a:ea typeface="+mj-ea"/>
                <a:cs typeface="Arial" pitchFamily="34" charset="0"/>
              </a:rPr>
              <a:t>Demografisch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 smtClean="0">
                <a:latin typeface="Arial" pitchFamily="34" charset="0"/>
                <a:ea typeface="+mj-ea"/>
                <a:cs typeface="Arial" pitchFamily="34" charset="0"/>
              </a:rPr>
              <a:t>Psychografisch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 smtClean="0">
                <a:latin typeface="Arial" pitchFamily="34" charset="0"/>
                <a:ea typeface="+mj-ea"/>
                <a:cs typeface="Arial" pitchFamily="34" charset="0"/>
              </a:rPr>
              <a:t>Geografisch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F010BB9-1603-40BE-A305-EF6B1561FDF6}"/>
              </a:ext>
            </a:extLst>
          </p:cNvPr>
          <p:cNvSpPr txBox="1"/>
          <p:nvPr/>
        </p:nvSpPr>
        <p:spPr>
          <a:xfrm>
            <a:off x="1054656" y="3681679"/>
            <a:ext cx="1093922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In kaart brengen van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Interne-, externe- en interface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Belang en invloed van de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500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Op locatie </a:t>
            </a:r>
            <a:endParaRPr lang="nl-NL" sz="25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 smtClean="0">
                <a:latin typeface="Arial" pitchFamily="34" charset="0"/>
                <a:cs typeface="Arial" pitchFamily="34" charset="0"/>
              </a:rPr>
              <a:t>11:50 terug op Helicon.</a:t>
            </a:r>
            <a:endParaRPr lang="nl-NL" sz="25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5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18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92187"/>
          </a:xfrm>
        </p:spPr>
        <p:txBody>
          <a:bodyPr anchor="t"/>
          <a:lstStyle/>
          <a:p>
            <a:r>
              <a:rPr lang="nl-NL" sz="4400" b="1" dirty="0" smtClean="0"/>
              <a:t>Voor wie en met wie?</a:t>
            </a:r>
            <a:endParaRPr lang="nl-NL" sz="4400" b="1" dirty="0"/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1054656" y="1262295"/>
            <a:ext cx="8860565" cy="105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l"/>
            <a:r>
              <a:rPr lang="nl-NL" dirty="0" smtClean="0"/>
              <a:t>Opdracht: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F010BB9-1603-40BE-A305-EF6B1561FDF6}"/>
              </a:ext>
            </a:extLst>
          </p:cNvPr>
          <p:cNvSpPr txBox="1"/>
          <p:nvPr/>
        </p:nvSpPr>
        <p:spPr>
          <a:xfrm>
            <a:off x="1054656" y="2121820"/>
            <a:ext cx="1093922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In kaart brengen van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 smtClean="0">
                <a:latin typeface="Arial" pitchFamily="34" charset="0"/>
                <a:cs typeface="Arial" pitchFamily="34" charset="0"/>
              </a:rPr>
              <a:t>Intern-</a:t>
            </a:r>
            <a:r>
              <a:rPr lang="nl-NL" sz="2500" dirty="0">
                <a:latin typeface="Arial" pitchFamily="34" charset="0"/>
                <a:cs typeface="Arial" pitchFamily="34" charset="0"/>
              </a:rPr>
              <a:t>, externe- en interface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500" dirty="0">
                <a:latin typeface="Arial" pitchFamily="34" charset="0"/>
                <a:cs typeface="Arial" pitchFamily="34" charset="0"/>
              </a:rPr>
              <a:t>Belang en invloed van de stakeholders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NL" sz="2500" dirty="0">
              <a:latin typeface="Arial" pitchFamily="34" charset="0"/>
              <a:cs typeface="Arial" pitchFamily="34" charset="0"/>
            </a:endParaRPr>
          </a:p>
          <a:p>
            <a:endParaRPr lang="nl-NL" sz="2500" dirty="0" smtClean="0"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122" y="2229399"/>
            <a:ext cx="7190286" cy="3866869"/>
          </a:xfrm>
          <a:prstGeom prst="rect">
            <a:avLst/>
          </a:prstGeom>
        </p:spPr>
      </p:pic>
      <p:pic>
        <p:nvPicPr>
          <p:cNvPr id="9" name="Picture 2" descr="Gerelateerde afbee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91" y="2121820"/>
            <a:ext cx="2194131" cy="168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vak 9"/>
          <p:cNvSpPr txBox="1"/>
          <p:nvPr/>
        </p:nvSpPr>
        <p:spPr>
          <a:xfrm>
            <a:off x="824991" y="3981379"/>
            <a:ext cx="219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hlinkClick r:id="rId4"/>
              </a:rPr>
              <a:t>www.padlet.com</a:t>
            </a:r>
            <a:r>
              <a:rPr lang="nl-NL" dirty="0" smtClean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795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92187"/>
          </a:xfrm>
        </p:spPr>
        <p:txBody>
          <a:bodyPr anchor="t"/>
          <a:lstStyle/>
          <a:p>
            <a:r>
              <a:rPr lang="nl-NL" sz="4400" b="1" dirty="0" smtClean="0"/>
              <a:t>Voor wie en met wie?</a:t>
            </a:r>
            <a:endParaRPr lang="nl-NL" sz="4400" b="1" dirty="0"/>
          </a:p>
        </p:txBody>
      </p:sp>
      <p:pic>
        <p:nvPicPr>
          <p:cNvPr id="8" name="Picture 2" descr="Afbeeldingsresultaat voor Het marktonderzoeksproces">
            <a:extLst>
              <a:ext uri="{FF2B5EF4-FFF2-40B4-BE49-F238E27FC236}">
                <a16:creationId xmlns:a16="http://schemas.microsoft.com/office/drawing/2014/main" id="{BA181C52-69C4-42A6-B64C-8C758C933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5479" b="13956"/>
          <a:stretch/>
        </p:blipFill>
        <p:spPr bwMode="auto">
          <a:xfrm>
            <a:off x="2440443" y="959223"/>
            <a:ext cx="7311113" cy="523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55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92187"/>
          </a:xfrm>
        </p:spPr>
        <p:txBody>
          <a:bodyPr anchor="t"/>
          <a:lstStyle/>
          <a:p>
            <a:r>
              <a:rPr lang="nl-NL" sz="4400" b="1" dirty="0" smtClean="0"/>
              <a:t>Voor wie en met wie?</a:t>
            </a:r>
            <a:endParaRPr lang="nl-NL" sz="4400" b="1" dirty="0"/>
          </a:p>
        </p:txBody>
      </p:sp>
      <p:pic>
        <p:nvPicPr>
          <p:cNvPr id="5" name="Picture 2" descr="Afbeeldingsresultaat voor Het marktonderzoeksproces">
            <a:extLst>
              <a:ext uri="{FF2B5EF4-FFF2-40B4-BE49-F238E27FC236}">
                <a16:creationId xmlns:a16="http://schemas.microsoft.com/office/drawing/2014/main" id="{BA181C52-69C4-42A6-B64C-8C758C933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5479" b="13956"/>
          <a:stretch/>
        </p:blipFill>
        <p:spPr bwMode="auto">
          <a:xfrm>
            <a:off x="2440443" y="959223"/>
            <a:ext cx="7311113" cy="523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fbeeldingsresultaat voor Het marktonderzoeksproces">
            <a:extLst>
              <a:ext uri="{FF2B5EF4-FFF2-40B4-BE49-F238E27FC236}">
                <a16:creationId xmlns:a16="http://schemas.microsoft.com/office/drawing/2014/main" id="{BA181C52-69C4-42A6-B64C-8C758C9338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 r="5479" b="70680"/>
          <a:stretch/>
        </p:blipFill>
        <p:spPr bwMode="auto">
          <a:xfrm>
            <a:off x="2440443" y="959223"/>
            <a:ext cx="7311113" cy="17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7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83EE099-1F42-45C0-883C-80BE242D835C}"/>
              </a:ext>
            </a:extLst>
          </p:cNvPr>
          <p:cNvSpPr txBox="1">
            <a:spLocks/>
          </p:cNvSpPr>
          <p:nvPr/>
        </p:nvSpPr>
        <p:spPr>
          <a:xfrm>
            <a:off x="1054657" y="1262295"/>
            <a:ext cx="3974544" cy="19291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Doelgroepanalyse</a:t>
            </a:r>
            <a:r>
              <a:rPr lang="nl-NL" dirty="0" smtClean="0"/>
              <a:t>:</a:t>
            </a:r>
          </a:p>
          <a:p>
            <a:endParaRPr lang="nl-NL" dirty="0" smtClean="0"/>
          </a:p>
          <a:p>
            <a:r>
              <a:rPr lang="nl-NL" b="0" dirty="0" smtClean="0"/>
              <a:t>Demografisch</a:t>
            </a:r>
          </a:p>
          <a:p>
            <a:r>
              <a:rPr lang="nl-NL" b="0" dirty="0" smtClean="0"/>
              <a:t>Psychografisch</a:t>
            </a:r>
          </a:p>
          <a:p>
            <a:r>
              <a:rPr lang="nl-NL" b="0" dirty="0" smtClean="0"/>
              <a:t>Geografisch</a:t>
            </a:r>
            <a:endParaRPr lang="nl-NL" b="0" dirty="0"/>
          </a:p>
        </p:txBody>
      </p:sp>
      <p:pic>
        <p:nvPicPr>
          <p:cNvPr id="1026" name="Picture 2" descr="Afbeeldingsresultaat voor doelgro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55" y="1342977"/>
            <a:ext cx="5369923" cy="436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2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83EE099-1F42-45C0-883C-80BE242D835C}"/>
              </a:ext>
            </a:extLst>
          </p:cNvPr>
          <p:cNvSpPr txBox="1">
            <a:spLocks/>
          </p:cNvSpPr>
          <p:nvPr/>
        </p:nvSpPr>
        <p:spPr>
          <a:xfrm>
            <a:off x="1054657" y="1262295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Doelgroepanalyse: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82CD1F3-B309-47D5-9D36-DA0C3141E0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1"/>
          <a:stretch/>
        </p:blipFill>
        <p:spPr>
          <a:xfrm>
            <a:off x="5298141" y="142778"/>
            <a:ext cx="4885429" cy="600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8A5E0C7-22CE-427F-B3F3-545A0D5FA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038" y="462962"/>
            <a:ext cx="8846502" cy="5689515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983EE099-1F42-45C0-883C-80BE242D835C}"/>
              </a:ext>
            </a:extLst>
          </p:cNvPr>
          <p:cNvSpPr txBox="1">
            <a:spLocks/>
          </p:cNvSpPr>
          <p:nvPr/>
        </p:nvSpPr>
        <p:spPr>
          <a:xfrm>
            <a:off x="615387" y="742342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Stakeholderanalyse:</a:t>
            </a:r>
          </a:p>
        </p:txBody>
      </p:sp>
    </p:spTree>
    <p:extLst>
      <p:ext uri="{BB962C8B-B14F-4D97-AF65-F5344CB8AC3E}">
        <p14:creationId xmlns:p14="http://schemas.microsoft.com/office/powerpoint/2010/main" val="22309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ep 2"/>
          <p:cNvGrpSpPr/>
          <p:nvPr/>
        </p:nvGrpSpPr>
        <p:grpSpPr>
          <a:xfrm>
            <a:off x="3056406" y="151792"/>
            <a:ext cx="8989331" cy="5831395"/>
            <a:chOff x="3056406" y="151792"/>
            <a:chExt cx="8989331" cy="5831395"/>
          </a:xfrm>
        </p:grpSpPr>
        <p:pic>
          <p:nvPicPr>
            <p:cNvPr id="2050" name="Picture 2" descr="Afbeeldingsresultaat voor interface stakeholder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0" y="321862"/>
              <a:ext cx="8711987" cy="566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hthoek 1"/>
            <p:cNvSpPr/>
            <p:nvPr/>
          </p:nvSpPr>
          <p:spPr>
            <a:xfrm>
              <a:off x="3056406" y="151792"/>
              <a:ext cx="3134844" cy="11811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983EE099-1F42-45C0-883C-80BE242D835C}"/>
              </a:ext>
            </a:extLst>
          </p:cNvPr>
          <p:cNvSpPr txBox="1">
            <a:spLocks/>
          </p:cNvSpPr>
          <p:nvPr/>
        </p:nvSpPr>
        <p:spPr>
          <a:xfrm>
            <a:off x="615387" y="742342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Stakeholderanalyse:</a:t>
            </a:r>
          </a:p>
        </p:txBody>
      </p:sp>
    </p:spTree>
    <p:extLst>
      <p:ext uri="{BB962C8B-B14F-4D97-AF65-F5344CB8AC3E}">
        <p14:creationId xmlns:p14="http://schemas.microsoft.com/office/powerpoint/2010/main" val="150900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83EE099-1F42-45C0-883C-80BE242D835C}"/>
              </a:ext>
            </a:extLst>
          </p:cNvPr>
          <p:cNvSpPr txBox="1">
            <a:spLocks/>
          </p:cNvSpPr>
          <p:nvPr/>
        </p:nvSpPr>
        <p:spPr>
          <a:xfrm>
            <a:off x="615387" y="742342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Stakeholderanalyse:</a:t>
            </a:r>
          </a:p>
        </p:txBody>
      </p:sp>
      <p:pic>
        <p:nvPicPr>
          <p:cNvPr id="1026" name="Picture 2" descr="Afbeeldingsresultaat voor interface stakehol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5613400" cy="552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42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83EE099-1F42-45C0-883C-80BE242D835C}"/>
              </a:ext>
            </a:extLst>
          </p:cNvPr>
          <p:cNvSpPr txBox="1">
            <a:spLocks/>
          </p:cNvSpPr>
          <p:nvPr/>
        </p:nvSpPr>
        <p:spPr>
          <a:xfrm>
            <a:off x="615387" y="742342"/>
            <a:ext cx="3974544" cy="10541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dirty="0"/>
              <a:t>Stakeholderanalyse:</a:t>
            </a:r>
          </a:p>
        </p:txBody>
      </p:sp>
      <p:pic>
        <p:nvPicPr>
          <p:cNvPr id="6" name="Picture 2" descr="Afbeeldingsresultaat voor stakeholdersanalyse">
            <a:extLst>
              <a:ext uri="{FF2B5EF4-FFF2-40B4-BE49-F238E27FC236}">
                <a16:creationId xmlns:a16="http://schemas.microsoft.com/office/drawing/2014/main" id="{97523F5E-0EC8-445E-9BF2-4FC4C2D3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57" y="-62753"/>
            <a:ext cx="7868356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8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7" ma:contentTypeDescription="Een nieuw document maken." ma:contentTypeScope="" ma:versionID="dc0382093e4731084f9132cd2c0202c1">
  <xsd:schema xmlns:xsd="http://www.w3.org/2001/XMLSchema" xmlns:xs="http://www.w3.org/2001/XMLSchema" xmlns:p="http://schemas.microsoft.com/office/2006/metadata/properties" xmlns:ns2="34354c1b-6b8c-435b-ad50-990538c19557" targetNamespace="http://schemas.microsoft.com/office/2006/metadata/properties" ma:root="true" ma:fieldsID="9c0ce9d74be8d2c58fba1757fc7b9c60" ns2:_="">
    <xsd:import namespace="34354c1b-6b8c-435b-ad50-990538c195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0DFE2A-5A2D-4AC0-A726-33A02082FA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1F7607-4872-41D6-9861-4309E420D9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974A1A-41AB-4378-86A2-D9090D8EDD1F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34354c1b-6b8c-435b-ad50-990538c19557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2124</TotalTime>
  <Words>110</Words>
  <Application>Microsoft Office PowerPoint</Application>
  <PresentationFormat>Breedbeeld</PresentationFormat>
  <Paragraphs>32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Thema1</vt:lpstr>
      <vt:lpstr>Voor wie en met wie?</vt:lpstr>
      <vt:lpstr>Voor wie en met wie?</vt:lpstr>
      <vt:lpstr>Voor wie en met wie?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Voor wie en met wie?</vt:lpstr>
      <vt:lpstr>Voor wie en met wie?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41</cp:revision>
  <dcterms:created xsi:type="dcterms:W3CDTF">2017-09-05T13:31:36Z</dcterms:created>
  <dcterms:modified xsi:type="dcterms:W3CDTF">2019-09-11T09:09:30Z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